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26" r:id="rId3"/>
    <p:sldId id="446" r:id="rId4"/>
    <p:sldId id="448" r:id="rId5"/>
    <p:sldId id="449" r:id="rId6"/>
    <p:sldId id="287" r:id="rId7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38844" autoAdjust="0"/>
  </p:normalViewPr>
  <p:slideViewPr>
    <p:cSldViewPr>
      <p:cViewPr>
        <p:scale>
          <a:sx n="66" d="100"/>
          <a:sy n="66" d="100"/>
        </p:scale>
        <p:origin x="133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785E2-F179-4652-86E0-C6EC681AC1AA}" type="datetimeFigureOut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0602F-4A3B-4003-B49E-0290FA8B414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749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3446859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91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1852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722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560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1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6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dirty="0"/>
              <a:t>Klepnutím lze upravit styl předlohy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0366-0095-42C0-AF78-88BD1AC2D3CC}" type="datetime1">
              <a:rPr lang="cs-CZ"/>
              <a:pPr>
                <a:defRPr/>
              </a:pPr>
              <a:t>15.11.2018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50BA-AC08-4908-B019-2378DE03A1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15.11.2018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folio.rvp.cz/view/view.php?id=2939" TargetMode="External"/><Relationship Id="rId7" Type="http://schemas.openxmlformats.org/officeDocument/2006/relationships/hyperlink" Target="https://clanky.rvp.cz/clanek/s/Z/21710/FBI-VARUJE-PRED-HRACKAMI-PRIPOJENYMI-K-INTERNETU.htm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nky.rvp.cz/wp-content/upload/prilohy/21287/metodicke_komentare_a_ulohy_je_standardum_zv_vychova_k_obcanstvi.pdf" TargetMode="External"/><Relationship Id="rId5" Type="http://schemas.openxmlformats.org/officeDocument/2006/relationships/hyperlink" Target="https://clanky.rvp.cz/clanek/c/Z/18011/clil-prava-spotrebitele.html/" TargetMode="External"/><Relationship Id="rId4" Type="http://schemas.openxmlformats.org/officeDocument/2006/relationships/hyperlink" Target="https://clanky.rvp.cz/clanek/c/Z/21193/komentar-k-uloze-na-trhu-pisa-2012-.htm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.picl@msmt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smt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356992"/>
            <a:ext cx="5976664" cy="18722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rgbClr val="418E96"/>
                </a:solidFill>
              </a:rPr>
              <a:t>Ochrana spotřebitele</a:t>
            </a:r>
            <a:br>
              <a:rPr lang="pl-PL" sz="3600" dirty="0" smtClean="0">
                <a:solidFill>
                  <a:srgbClr val="418E96"/>
                </a:solidFill>
              </a:rPr>
            </a:br>
            <a:r>
              <a:rPr lang="pl-PL" sz="3600" dirty="0" smtClean="0">
                <a:solidFill>
                  <a:srgbClr val="418E96"/>
                </a:solidFill>
              </a:rPr>
              <a:t>v počátečním vzdělávání</a:t>
            </a:r>
            <a:r>
              <a:rPr lang="pl-PL" sz="3600" i="1" dirty="0">
                <a:solidFill>
                  <a:srgbClr val="418E96"/>
                </a:solidFill>
              </a:rPr>
              <a:t/>
            </a:r>
            <a:br>
              <a:rPr lang="pl-PL" sz="3600" i="1" dirty="0">
                <a:solidFill>
                  <a:srgbClr val="418E96"/>
                </a:solidFill>
              </a:rPr>
            </a:br>
            <a:r>
              <a:rPr lang="pl-PL" sz="2000" i="1" dirty="0">
                <a:solidFill>
                  <a:srgbClr val="418E96"/>
                </a:solidFill>
              </a:rPr>
              <a:t/>
            </a:r>
            <a:br>
              <a:rPr lang="pl-PL" sz="2000" i="1" dirty="0">
                <a:solidFill>
                  <a:srgbClr val="418E96"/>
                </a:solidFill>
              </a:rPr>
            </a:br>
            <a:r>
              <a:rPr lang="pl-PL" sz="2000" dirty="0" smtClean="0">
                <a:solidFill>
                  <a:srgbClr val="418E96"/>
                </a:solidFill>
              </a:rPr>
              <a:t>Praha </a:t>
            </a:r>
            <a:r>
              <a:rPr lang="pl-PL" sz="2000" dirty="0">
                <a:solidFill>
                  <a:srgbClr val="418E96"/>
                </a:solidFill>
              </a:rPr>
              <a:t>19. 11. 2018 </a:t>
            </a:r>
            <a:endParaRPr lang="cs-CZ" sz="2000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15816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/>
              <a:t>Karmelitská 7, 118 12 Praha 1 • tel.: +420 234 81 260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086113" y="1628800"/>
            <a:ext cx="777686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2400" b="1" dirty="0"/>
              <a:t>Cílem vzdělávání je výchova zodpovědného a poučeného </a:t>
            </a:r>
            <a:r>
              <a:rPr lang="cs-CZ" sz="2400" b="1" dirty="0" smtClean="0"/>
              <a:t>spotřebitele.</a:t>
            </a:r>
            <a:endParaRPr lang="cs-CZ" sz="2400" b="1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2400" b="1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2400" dirty="0" smtClean="0"/>
              <a:t>Vzdělávání žáků a studentů v oblasti Ochrany spotřebitele je vázáno na strategické dokumenty: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2400" dirty="0" smtClean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400" dirty="0" smtClean="0"/>
              <a:t>Priority </a:t>
            </a:r>
            <a:r>
              <a:rPr lang="cs-CZ" sz="2400" dirty="0"/>
              <a:t>spotřebitelské politiky 2015 – 2020</a:t>
            </a:r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cs-CZ" sz="2000" dirty="0"/>
              <a:t>Podporovat spotřebitelské vzdělávání ve školách s cílem zvýšit úroveň znalostí žáků a studentů v oblasti spotřebitelských práv a povinností. Podporovat spotřebitele v informovaných </a:t>
            </a:r>
            <a:r>
              <a:rPr lang="cs-CZ" sz="2000" dirty="0" smtClean="0"/>
              <a:t>rozhodnutích.</a:t>
            </a:r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cs-CZ" sz="2000" dirty="0" smtClean="0"/>
              <a:t>Podporovat </a:t>
            </a:r>
            <a:r>
              <a:rPr lang="cs-CZ" sz="2000" dirty="0"/>
              <a:t>vzdělávací aktivity zaměřené na posilování finanční gramotnosti občanů</a:t>
            </a:r>
            <a:endParaRPr lang="cs-CZ" sz="2000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200" dirty="0" smtClean="0"/>
              <a:t>Národní </a:t>
            </a:r>
            <a:r>
              <a:rPr lang="cs-CZ" sz="2200" dirty="0"/>
              <a:t>strategie finančního </a:t>
            </a:r>
            <a:r>
              <a:rPr lang="cs-CZ" sz="2200" dirty="0" smtClean="0"/>
              <a:t>vzdělávání</a:t>
            </a:r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cs-CZ" sz="2000" dirty="0"/>
              <a:t>Finanční vzdělávání je nástrojem ke zvýšení úrovně finanční gramotnosti, umožňující občanům ČR jako spotřebitelům adekvátně pracovat s informacemi na finančním trhu k zajištění svých potřeb a potřeb své rodiny s ohledem na měnící se životní situace.</a:t>
            </a:r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AutoNum type="arabicPeriod"/>
            </a:pPr>
            <a:endParaRPr lang="cs-CZ" sz="2200" dirty="0"/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AutoNum type="arabicPeriod"/>
            </a:pPr>
            <a:endParaRPr lang="cs-CZ" sz="2400" dirty="0"/>
          </a:p>
          <a:p>
            <a:pPr marL="457200" lvl="0" indent="-457200" algn="just">
              <a:lnSpc>
                <a:spcPct val="110000"/>
              </a:lnSpc>
              <a:spcAft>
                <a:spcPts val="300"/>
              </a:spcAft>
            </a:pPr>
            <a:endParaRPr lang="cs-CZ" sz="1900" dirty="0"/>
          </a:p>
          <a:p>
            <a:pPr marL="457200" lvl="0" indent="-457200" algn="just">
              <a:lnSpc>
                <a:spcPct val="110000"/>
              </a:lnSpc>
              <a:spcAft>
                <a:spcPts val="300"/>
              </a:spcAft>
            </a:pPr>
            <a:endParaRPr lang="cs-CZ" sz="19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84321" y="332656"/>
            <a:ext cx="6978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b="1" dirty="0" smtClean="0">
                <a:solidFill>
                  <a:schemeClr val="bg1"/>
                </a:solidFill>
              </a:rPr>
              <a:t>Vzdělávání k ochraně spotřebitele   </a:t>
            </a:r>
            <a:endParaRPr lang="cs-CZ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971600" y="1700808"/>
            <a:ext cx="7704856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indent="-4572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Standardy </a:t>
            </a:r>
            <a:r>
              <a:rPr lang="cs-CZ" sz="2000" b="1" dirty="0" smtClean="0"/>
              <a:t>finanční gramotnosti </a:t>
            </a:r>
            <a:r>
              <a:rPr lang="cs-CZ" sz="2000" dirty="0" smtClean="0"/>
              <a:t>zahrnující problematiku </a:t>
            </a:r>
            <a:r>
              <a:rPr lang="cs-CZ" sz="2000" b="1" dirty="0" smtClean="0"/>
              <a:t>ochrany spotřebitele </a:t>
            </a:r>
            <a:r>
              <a:rPr lang="cs-CZ" sz="2000" dirty="0" smtClean="0"/>
              <a:t>byly </a:t>
            </a:r>
            <a:r>
              <a:rPr lang="cs-CZ" sz="2000" b="1" dirty="0" smtClean="0"/>
              <a:t>zahrnuty do Rámcových vzdělávacích programů </a:t>
            </a:r>
            <a:r>
              <a:rPr lang="cs-CZ" sz="2000" dirty="0" smtClean="0"/>
              <a:t>pro základní a střední vzdělávání.</a:t>
            </a:r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Standardy </a:t>
            </a:r>
            <a:r>
              <a:rPr lang="cs-CZ" sz="2000" dirty="0"/>
              <a:t>p</a:t>
            </a:r>
            <a:r>
              <a:rPr lang="cs-CZ" sz="2000" dirty="0" smtClean="0"/>
              <a:t>opisují </a:t>
            </a:r>
            <a:r>
              <a:rPr lang="cs-CZ" sz="2000" b="1" dirty="0"/>
              <a:t>konkrétní znalosti a dovednosti, </a:t>
            </a:r>
            <a:r>
              <a:rPr lang="cs-CZ" sz="2000" dirty="0"/>
              <a:t>jichž by mělo být </a:t>
            </a:r>
            <a:r>
              <a:rPr lang="cs-CZ" sz="2000" b="1" dirty="0"/>
              <a:t>v příslušné cílové skupině žáků dosaženo</a:t>
            </a:r>
            <a:r>
              <a:rPr lang="cs-CZ" sz="2000" dirty="0"/>
              <a:t>. </a:t>
            </a:r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457200" indent="-4572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Výuka podle Rámcových vzdělávacích programů</a:t>
            </a:r>
            <a:r>
              <a:rPr lang="cs-CZ" sz="2000" dirty="0" smtClean="0"/>
              <a:t>:</a:t>
            </a:r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cs-CZ" sz="2000" dirty="0"/>
              <a:t>	</a:t>
            </a:r>
            <a:r>
              <a:rPr lang="cs-CZ" sz="2000" dirty="0" smtClean="0"/>
              <a:t>ve </a:t>
            </a:r>
            <a:r>
              <a:rPr lang="cs-CZ" sz="2000" dirty="0"/>
              <a:t>středním vzdělávání </a:t>
            </a:r>
            <a:r>
              <a:rPr lang="cs-CZ" sz="2000" dirty="0"/>
              <a:t>od </a:t>
            </a:r>
            <a:r>
              <a:rPr lang="cs-CZ" sz="2000" dirty="0" smtClean="0"/>
              <a:t>roku 2009</a:t>
            </a:r>
            <a:endParaRPr lang="cs-CZ" sz="2000" dirty="0"/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cs-CZ" sz="2000" dirty="0" smtClean="0"/>
              <a:t>	v základním </a:t>
            </a:r>
            <a:r>
              <a:rPr lang="cs-CZ" sz="2000" dirty="0"/>
              <a:t>vzdělávání </a:t>
            </a:r>
            <a:r>
              <a:rPr lang="cs-CZ" sz="2000" dirty="0" smtClean="0"/>
              <a:t>od </a:t>
            </a:r>
            <a:r>
              <a:rPr lang="cs-CZ" sz="2000" dirty="0"/>
              <a:t>roku </a:t>
            </a:r>
            <a:r>
              <a:rPr lang="cs-CZ" sz="2000" dirty="0" smtClean="0"/>
              <a:t>2013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2000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Inovativní </a:t>
            </a:r>
            <a:r>
              <a:rPr lang="cs-CZ" sz="2000" b="1" dirty="0"/>
              <a:t>modul </a:t>
            </a:r>
            <a:r>
              <a:rPr lang="cs-CZ" sz="2000" b="1" dirty="0"/>
              <a:t>O</a:t>
            </a:r>
            <a:r>
              <a:rPr lang="cs-CZ" sz="2000" b="1" dirty="0" smtClean="0"/>
              <a:t>chrany spotřebitele </a:t>
            </a:r>
            <a:r>
              <a:rPr lang="cs-CZ" sz="2000" dirty="0" smtClean="0"/>
              <a:t>je připravován v </a:t>
            </a:r>
            <a:r>
              <a:rPr lang="cs-CZ" sz="2000" dirty="0"/>
              <a:t>rámci řešení Projektu Modernizace odborného </a:t>
            </a:r>
            <a:r>
              <a:rPr lang="cs-CZ" sz="2000" dirty="0" smtClean="0"/>
              <a:t>vzdělávání.</a:t>
            </a:r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Vzdělávací oblast Ochrany spotřebitele je součástí zadání povinné </a:t>
            </a:r>
            <a:r>
              <a:rPr lang="cs-CZ" sz="2000" b="1" dirty="0"/>
              <a:t>jednotné závěrečné </a:t>
            </a:r>
            <a:r>
              <a:rPr lang="cs-CZ" sz="2000" b="1" dirty="0" smtClean="0"/>
              <a:t>zkoušky u oborů vzdělání s výučním listem. </a:t>
            </a:r>
            <a:endParaRPr lang="cs-CZ" sz="2000" dirty="0"/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 </a:t>
            </a:r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0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332656"/>
            <a:ext cx="7240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b="1" dirty="0" smtClean="0">
                <a:solidFill>
                  <a:schemeClr val="bg1"/>
                </a:solidFill>
              </a:rPr>
              <a:t>Ochrana spotřebitele v počátečním vzdělávání</a:t>
            </a:r>
            <a:endParaRPr lang="cs-CZ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971600" y="1484784"/>
            <a:ext cx="7704856" cy="5156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1">
              <a:lnSpc>
                <a:spcPct val="110000"/>
              </a:lnSpc>
              <a:spcAft>
                <a:spcPts val="300"/>
              </a:spcAft>
            </a:pPr>
            <a:endParaRPr lang="cs-CZ" sz="24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b="1" dirty="0" smtClean="0"/>
              <a:t>Podpůrné materiály: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8000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dirty="0" smtClean="0"/>
              <a:t>-  Inspirativní </a:t>
            </a:r>
            <a:r>
              <a:rPr lang="cs-CZ" sz="8000" dirty="0"/>
              <a:t>dílčí příklady z Metodického portálu </a:t>
            </a:r>
            <a:r>
              <a:rPr lang="cs-CZ" sz="8000" dirty="0" smtClean="0"/>
              <a:t>www.rvp.cz</a:t>
            </a:r>
            <a:r>
              <a:rPr lang="cs-CZ" sz="8000" b="1" dirty="0" smtClean="0"/>
              <a:t>    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6400" dirty="0" smtClean="0">
                <a:hlinkClick r:id="rId3"/>
              </a:rPr>
              <a:t>https</a:t>
            </a:r>
            <a:r>
              <a:rPr lang="cs-CZ" sz="6400" dirty="0">
                <a:hlinkClick r:id="rId3"/>
              </a:rPr>
              <a:t>://digifolio.rvp.cz/view/view.php?id=2939</a:t>
            </a:r>
            <a:r>
              <a:rPr lang="cs-CZ" sz="6400" dirty="0"/>
              <a:t> </a:t>
            </a:r>
            <a:r>
              <a:rPr lang="cs-CZ" sz="6400" dirty="0" smtClean="0"/>
              <a:t> </a:t>
            </a:r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6400" b="1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dirty="0" smtClean="0"/>
              <a:t>-  PISA </a:t>
            </a:r>
            <a:r>
              <a:rPr lang="cs-CZ" sz="8000" dirty="0"/>
              <a:t>2012 – rozbor úlohy Na </a:t>
            </a:r>
            <a:r>
              <a:rPr lang="cs-CZ" sz="8000" dirty="0" smtClean="0"/>
              <a:t>trhu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6400" u="sng" dirty="0" smtClean="0">
                <a:hlinkClick r:id="rId4"/>
              </a:rPr>
              <a:t>https</a:t>
            </a:r>
            <a:r>
              <a:rPr lang="cs-CZ" sz="6400" u="sng" dirty="0">
                <a:hlinkClick r:id="rId4"/>
              </a:rPr>
              <a:t>://clanky.rvp.cz/clanek/c/Z/21193/komentar-k-uloze-na-trhu-pisa-2012-.</a:t>
            </a:r>
            <a:r>
              <a:rPr lang="cs-CZ" sz="6400" u="sng" dirty="0" smtClean="0">
                <a:hlinkClick r:id="rId4"/>
              </a:rPr>
              <a:t>html/</a:t>
            </a:r>
            <a:endParaRPr lang="cs-CZ" sz="6400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6400" b="1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dirty="0" smtClean="0"/>
              <a:t>-  CLIL</a:t>
            </a:r>
            <a:r>
              <a:rPr lang="cs-CZ" sz="8000" dirty="0"/>
              <a:t>: Práva </a:t>
            </a:r>
            <a:r>
              <a:rPr lang="cs-CZ" sz="8000" dirty="0" smtClean="0"/>
              <a:t>spotřebitele 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6400" u="sng" dirty="0" smtClean="0">
                <a:hlinkClick r:id="rId5"/>
              </a:rPr>
              <a:t>https</a:t>
            </a:r>
            <a:r>
              <a:rPr lang="cs-CZ" sz="6400" u="sng" dirty="0">
                <a:hlinkClick r:id="rId5"/>
              </a:rPr>
              <a:t>://</a:t>
            </a:r>
            <a:r>
              <a:rPr lang="cs-CZ" sz="6400" u="sng" dirty="0" smtClean="0">
                <a:hlinkClick r:id="rId5"/>
              </a:rPr>
              <a:t>clanky.rvp.cz/clanek/c/Z/18011/clil-prava-spotrebitele.html/</a:t>
            </a:r>
            <a:endParaRPr lang="cs-CZ" sz="64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8000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dirty="0" smtClean="0"/>
              <a:t>- Metodické </a:t>
            </a:r>
            <a:r>
              <a:rPr lang="cs-CZ" sz="8000" dirty="0"/>
              <a:t>komentáře ke Standardům Výchova k občanství pro </a:t>
            </a:r>
            <a:r>
              <a:rPr lang="cs-CZ" sz="8000" dirty="0" smtClean="0"/>
              <a:t>ZŠ</a:t>
            </a:r>
            <a:r>
              <a:rPr lang="cs-CZ" sz="6400" dirty="0" smtClean="0"/>
              <a:t> </a:t>
            </a:r>
            <a:r>
              <a:rPr lang="cs-CZ" sz="6400" u="sng" dirty="0">
                <a:hlinkClick r:id="rId6"/>
              </a:rPr>
              <a:t>https://</a:t>
            </a:r>
            <a:r>
              <a:rPr lang="cs-CZ" sz="6400" u="sng" dirty="0" smtClean="0">
                <a:hlinkClick r:id="rId6"/>
              </a:rPr>
              <a:t>clanky.rvp.cz/</a:t>
            </a:r>
            <a:r>
              <a:rPr lang="cs-CZ" sz="6400" u="sng" dirty="0" err="1" smtClean="0">
                <a:hlinkClick r:id="rId6"/>
              </a:rPr>
              <a:t>wpcontent</a:t>
            </a:r>
            <a:r>
              <a:rPr lang="cs-CZ" sz="6400" u="sng" dirty="0" smtClean="0">
                <a:hlinkClick r:id="rId6"/>
              </a:rPr>
              <a:t>/</a:t>
            </a:r>
            <a:r>
              <a:rPr lang="cs-CZ" sz="6400" u="sng" dirty="0" err="1" smtClean="0">
                <a:hlinkClick r:id="rId6"/>
              </a:rPr>
              <a:t>upload</a:t>
            </a:r>
            <a:r>
              <a:rPr lang="cs-CZ" sz="6400" u="sng" dirty="0" smtClean="0">
                <a:hlinkClick r:id="rId6"/>
              </a:rPr>
              <a:t>/</a:t>
            </a:r>
            <a:r>
              <a:rPr lang="cs-CZ" sz="6400" u="sng" dirty="0" err="1" smtClean="0">
                <a:hlinkClick r:id="rId6"/>
              </a:rPr>
              <a:t>prilohy</a:t>
            </a:r>
            <a:r>
              <a:rPr lang="cs-CZ" sz="6400" u="sng" dirty="0" smtClean="0">
                <a:hlinkClick r:id="rId6"/>
              </a:rPr>
              <a:t>/21287/metodicke_komentare_a_ulohy_je_standardum_zv_vychova_k_obcanstvi.pdf</a:t>
            </a:r>
            <a:r>
              <a:rPr lang="cs-CZ" sz="6400" u="sng" dirty="0"/>
              <a:t>, p</a:t>
            </a:r>
            <a:r>
              <a:rPr lang="cs-CZ" sz="6400" dirty="0"/>
              <a:t>říklad na straně </a:t>
            </a:r>
            <a:r>
              <a:rPr lang="cs-CZ" sz="6400" dirty="0" smtClean="0"/>
              <a:t>90-94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6400" b="1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8000" dirty="0" smtClean="0"/>
              <a:t>-  FBI </a:t>
            </a:r>
            <a:r>
              <a:rPr lang="cs-CZ" sz="8000" dirty="0"/>
              <a:t>varuje před </a:t>
            </a:r>
            <a:r>
              <a:rPr lang="cs-CZ" sz="8000" dirty="0" smtClean="0"/>
              <a:t>hračkami připojenými k internetu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6400" dirty="0" smtClean="0">
                <a:hlinkClick r:id="rId7"/>
              </a:rPr>
              <a:t>https://clanky.rvp.cz/clanek/s/Z/21710/FBI-VARUJE-PRED-HRACKAMI-PRIPOJENYMI-K-INTERNETU.html/</a:t>
            </a:r>
            <a:endParaRPr lang="cs-CZ" sz="6400" dirty="0" smtClean="0"/>
          </a:p>
          <a:p>
            <a:pPr lvl="1"/>
            <a:endParaRPr lang="cs-CZ" sz="6400" dirty="0"/>
          </a:p>
          <a:p>
            <a:pPr marL="1314450" lvl="1" indent="-857250">
              <a:buFont typeface="Wingdings" panose="05000000000000000000" pitchFamily="2" charset="2"/>
              <a:buChar char="q"/>
            </a:pPr>
            <a:endParaRPr lang="cs-CZ" sz="6400" dirty="0"/>
          </a:p>
          <a:p>
            <a:pPr marL="800100" lvl="1" indent="-342900" algn="just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6800" dirty="0"/>
          </a:p>
          <a:p>
            <a:pPr lvl="1" algn="just">
              <a:lnSpc>
                <a:spcPct val="110000"/>
              </a:lnSpc>
              <a:spcAft>
                <a:spcPts val="300"/>
              </a:spcAft>
            </a:pPr>
            <a:r>
              <a:rPr lang="cs-CZ" sz="6800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19672" y="332656"/>
            <a:ext cx="7240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b="1" dirty="0" smtClean="0">
                <a:solidFill>
                  <a:schemeClr val="bg1"/>
                </a:solidFill>
              </a:rPr>
              <a:t>Ochrana spotřebitele v počátečním vzdělávání</a:t>
            </a:r>
            <a:endParaRPr lang="cs-CZ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6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043608" y="1772816"/>
            <a:ext cx="777686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 rámci projektové výuky připravují školy aktivity, které žákům vštěpují zábavnou formou zkušenost, jak  nakládat s penězi, správně hospodařit,  investovat, kam se obrátit o radu a jak nést odpovědnost za vlastní rozhodnutí</a:t>
            </a:r>
            <a:r>
              <a:rPr lang="cs-CZ" sz="2400" dirty="0" smtClean="0"/>
              <a:t>.</a:t>
            </a:r>
          </a:p>
          <a:p>
            <a:pPr marL="342900" lvl="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342900" lvl="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400" dirty="0" smtClean="0"/>
              <a:t>V rámci OP VVV je realizována finanční podpora dalšího vzdělávání pedagogických pracovníků a výuky oblasti Ochrany spotřebitele a Finanční gramotnosti.</a:t>
            </a:r>
            <a:endParaRPr lang="cs-CZ" sz="24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2400" b="1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cs-CZ" sz="2400" b="1" dirty="0" smtClean="0"/>
              <a:t>Šablony </a:t>
            </a:r>
            <a:r>
              <a:rPr lang="cs-CZ" sz="2400" b="1" dirty="0"/>
              <a:t>pro </a:t>
            </a:r>
            <a:r>
              <a:rPr lang="cs-CZ" sz="2400" b="1" dirty="0" smtClean="0"/>
              <a:t>ZŠ, SŠ </a:t>
            </a:r>
            <a:r>
              <a:rPr lang="cs-CZ" sz="2400" b="1" dirty="0"/>
              <a:t>a VOŠ </a:t>
            </a:r>
            <a:r>
              <a:rPr lang="cs-CZ" sz="2400" b="1" dirty="0" smtClean="0"/>
              <a:t>I a II</a:t>
            </a:r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400" dirty="0" smtClean="0"/>
              <a:t>Cílem výzev je </a:t>
            </a:r>
            <a:r>
              <a:rPr lang="cs-CZ" sz="2400" dirty="0"/>
              <a:t>podpořit </a:t>
            </a:r>
            <a:r>
              <a:rPr lang="cs-CZ" sz="2400" dirty="0" smtClean="0"/>
              <a:t>školy </a:t>
            </a:r>
            <a:r>
              <a:rPr lang="cs-CZ" sz="2400" dirty="0"/>
              <a:t>formou projektů zjednodušeného vykazování. </a:t>
            </a:r>
            <a:endParaRPr lang="cs-CZ" sz="2400" dirty="0" smtClean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342900" indent="-342900" algn="just">
              <a:lnSpc>
                <a:spcPct val="11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400" dirty="0" smtClean="0"/>
              <a:t>Výzvy podporují </a:t>
            </a:r>
            <a:r>
              <a:rPr lang="cs-CZ" sz="2400" dirty="0"/>
              <a:t>osobnostně profesní rozvoj pedagogů prostřednictvím dalšího vzdělávání pedagogických pracovníků, </a:t>
            </a:r>
            <a:r>
              <a:rPr lang="cs-CZ" sz="2400" dirty="0" smtClean="0"/>
              <a:t>vzájemné </a:t>
            </a:r>
            <a:r>
              <a:rPr lang="cs-CZ" sz="2400" dirty="0"/>
              <a:t>setkávání a sdílení zkušeností </a:t>
            </a:r>
            <a:r>
              <a:rPr lang="cs-CZ" sz="2400" dirty="0" smtClean="0"/>
              <a:t>pedagogů, aktivity zaměřené na spolupráci škol a sdílení zkušeností, </a:t>
            </a:r>
            <a:r>
              <a:rPr lang="cs-CZ" sz="2400" dirty="0"/>
              <a:t>aktivity rozvíjející ICT a doučování žáků ohrožených školním neúspěchem.</a:t>
            </a:r>
            <a:endParaRPr lang="cs-CZ" sz="2400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endParaRPr lang="cs-CZ" sz="2400" b="1" dirty="0" smtClean="0">
              <a:solidFill>
                <a:schemeClr val="accent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43808" y="375047"/>
            <a:ext cx="58326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b="1" dirty="0" smtClean="0">
                <a:solidFill>
                  <a:schemeClr val="bg1"/>
                </a:solidFill>
              </a:rPr>
              <a:t>Finanční podpora z prostředků OP VVV</a:t>
            </a:r>
            <a:endParaRPr lang="cs-CZ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28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259632" y="1916832"/>
            <a:ext cx="70567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i="1" dirty="0"/>
          </a:p>
          <a:p>
            <a:endParaRPr lang="cs-CZ" sz="2000" b="1" i="1" dirty="0"/>
          </a:p>
          <a:p>
            <a:endParaRPr lang="cs-CZ" sz="2000" b="1" i="1" dirty="0"/>
          </a:p>
          <a:p>
            <a:endParaRPr lang="cs-CZ" sz="2000" b="1" i="1" dirty="0"/>
          </a:p>
          <a:p>
            <a:endParaRPr lang="cs-CZ" sz="2000" b="1" i="1" dirty="0"/>
          </a:p>
          <a:p>
            <a:r>
              <a:rPr lang="pl-PL" sz="2400" dirty="0">
                <a:solidFill>
                  <a:srgbClr val="418E96"/>
                </a:solidFill>
              </a:rPr>
              <a:t>Mgr. Václav Pícl, </a:t>
            </a:r>
            <a:endParaRPr lang="pl-PL" sz="2400" dirty="0" smtClean="0">
              <a:solidFill>
                <a:srgbClr val="418E96"/>
              </a:solidFill>
            </a:endParaRPr>
          </a:p>
          <a:p>
            <a:r>
              <a:rPr lang="pl-PL" sz="2400" dirty="0" smtClean="0">
                <a:solidFill>
                  <a:srgbClr val="418E96"/>
                </a:solidFill>
              </a:rPr>
              <a:t>náměstek ministra pro řízení sekce vzdělávání</a:t>
            </a:r>
            <a:endParaRPr lang="pl-PL" sz="2400" dirty="0">
              <a:solidFill>
                <a:srgbClr val="418E96"/>
              </a:solidFill>
            </a:endParaRPr>
          </a:p>
          <a:p>
            <a:endParaRPr lang="cs-CZ" sz="2400" dirty="0"/>
          </a:p>
          <a:p>
            <a:r>
              <a:rPr lang="cs-CZ" sz="2000" dirty="0"/>
              <a:t>Ministerstvo školství, mládeže a tělovýchovy</a:t>
            </a:r>
          </a:p>
          <a:p>
            <a:r>
              <a:rPr lang="cs-CZ" sz="2000" dirty="0"/>
              <a:t>Karmelitská 529/5</a:t>
            </a:r>
          </a:p>
          <a:p>
            <a:r>
              <a:rPr lang="cs-CZ" sz="2000" dirty="0"/>
              <a:t>118 12  Praha 1</a:t>
            </a:r>
          </a:p>
          <a:p>
            <a:r>
              <a:rPr lang="cs-CZ" sz="2000" dirty="0"/>
              <a:t>E-mail: </a:t>
            </a:r>
            <a:r>
              <a:rPr lang="cs-CZ" sz="2000" dirty="0">
                <a:hlinkClick r:id="rId3"/>
              </a:rPr>
              <a:t>vaclav.picl@msmt.cz</a:t>
            </a:r>
            <a:endParaRPr lang="cs-CZ" sz="2000" dirty="0"/>
          </a:p>
          <a:p>
            <a:r>
              <a:rPr lang="cs-CZ" sz="2000" dirty="0"/>
              <a:t>www: </a:t>
            </a:r>
            <a:r>
              <a:rPr lang="cs-CZ" sz="2000" u="sng" dirty="0">
                <a:hlinkClick r:id="rId4"/>
              </a:rPr>
              <a:t>http://www.msmt.cz</a:t>
            </a:r>
            <a:endParaRPr lang="cs-CZ" sz="2000" dirty="0"/>
          </a:p>
          <a:p>
            <a:r>
              <a:rPr lang="cs-CZ" sz="2400" dirty="0"/>
              <a:t> </a:t>
            </a:r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1002432" y="2130985"/>
            <a:ext cx="7571184" cy="100811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418E96"/>
                </a:solidFill>
              </a:rPr>
              <a:t>Děkuji Vám za pozornost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217</Words>
  <Application>Microsoft Office PowerPoint</Application>
  <PresentationFormat>Předvádění na obrazovce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Ochrana spotřebitele v počátečním vzdělávání  Praha 19. 11. 2018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Uživatel systému Windows</cp:lastModifiedBy>
  <cp:revision>963</cp:revision>
  <cp:lastPrinted>2018-11-14T14:35:44Z</cp:lastPrinted>
  <dcterms:created xsi:type="dcterms:W3CDTF">2013-10-09T10:41:53Z</dcterms:created>
  <dcterms:modified xsi:type="dcterms:W3CDTF">2018-11-15T22:18:31Z</dcterms:modified>
</cp:coreProperties>
</file>